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99" r:id="rId2"/>
    <p:sldId id="288" r:id="rId3"/>
    <p:sldId id="286" r:id="rId4"/>
    <p:sldId id="295" r:id="rId5"/>
    <p:sldId id="290" r:id="rId6"/>
    <p:sldId id="300" r:id="rId7"/>
    <p:sldId id="291" r:id="rId8"/>
    <p:sldId id="294" r:id="rId9"/>
    <p:sldId id="293" r:id="rId1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77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 smtClean="0"/>
              <a:t>https://openlayers.org/en/latest/examples/xyz.html</a:t>
            </a:r>
          </a:p>
          <a:p>
            <a:r>
              <a:rPr kumimoji="1" lang="en-GB" altLang="ja-JP" dirty="0" smtClean="0"/>
              <a:t>https://openlayers.org/en/latest/examples/xyz-esri.html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2017/9/15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dirty="0" err="1" smtClean="0">
                <a:solidFill>
                  <a:srgbClr val="0070C0"/>
                </a:solidFill>
                <a:latin typeface="+mj-ea"/>
              </a:rPr>
              <a:t>OpenLayers</a:t>
            </a:r>
            <a:r>
              <a:rPr lang="ja-JP" altLang="en-US" sz="5400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21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27268" b="44151"/>
          <a:stretch/>
        </p:blipFill>
        <p:spPr>
          <a:xfrm>
            <a:off x="710527" y="392807"/>
            <a:ext cx="7722946" cy="42528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qgis2web</a:t>
            </a:r>
            <a:r>
              <a:rPr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710384" y="1143305"/>
            <a:ext cx="2175166" cy="2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314" y="638769"/>
            <a:ext cx="5478474" cy="3734823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lang="ja-JP" altLang="en-US" sz="1600" b="1" dirty="0" smtClean="0"/>
              <a:t>レイヤをクリックしたときのポップアップの設定を行う。　　</a:t>
            </a:r>
            <a:r>
              <a:rPr lang="ja-JP" altLang="en-US" sz="1600" b="1" dirty="0"/>
              <a:t> </a:t>
            </a:r>
            <a:r>
              <a:rPr lang="ja-JP" altLang="en-US" sz="1600" b="1" dirty="0" smtClean="0"/>
              <a:t>②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ズーム</a:t>
            </a:r>
            <a:r>
              <a:rPr lang="ja-JP" altLang="en-US" sz="1600" b="1" dirty="0"/>
              <a:t>レベル</a:t>
            </a:r>
            <a:r>
              <a:rPr lang="ja-JP" altLang="en-US" sz="1600" b="1" dirty="0" smtClean="0"/>
              <a:t>や計測機能などを設定する。ここで、ファイル</a:t>
            </a:r>
            <a:r>
              <a:rPr lang="ja-JP" altLang="en-US" sz="1600" b="1" dirty="0"/>
              <a:t>の出力先</a:t>
            </a:r>
            <a:r>
              <a:rPr lang="ja-JP" altLang="en-US" sz="1600" b="1" dirty="0" smtClean="0"/>
              <a:t>を変更しておくと良い。　③　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を選択する（複数選択は、</a:t>
            </a:r>
            <a:r>
              <a:rPr lang="en-US" altLang="ja-JP" sz="1600" b="1" dirty="0"/>
              <a:t> Ctrl</a:t>
            </a:r>
            <a:r>
              <a:rPr lang="ja-JP" altLang="en-US" sz="1600" b="1" dirty="0"/>
              <a:t>キーを</a:t>
            </a:r>
            <a:r>
              <a:rPr lang="ja-JP" altLang="en-US" sz="1600" b="1" dirty="0" smtClean="0"/>
              <a:t>押しながら行う）　　　</a:t>
            </a:r>
            <a:endParaRPr lang="ja-JP" altLang="en-US" sz="1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22004" t="2082" r="64921" b="68533"/>
          <a:stretch/>
        </p:blipFill>
        <p:spPr>
          <a:xfrm>
            <a:off x="335511" y="638769"/>
            <a:ext cx="3089807" cy="277753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207798" y="12543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25715" y="27002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227043" y="397572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円/楕円 1"/>
          <p:cNvSpPr/>
          <p:nvPr/>
        </p:nvSpPr>
        <p:spPr>
          <a:xfrm>
            <a:off x="3520314" y="4037162"/>
            <a:ext cx="318441" cy="336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21254" t="24905" r="5076" b="55623"/>
          <a:stretch/>
        </p:blipFill>
        <p:spPr>
          <a:xfrm>
            <a:off x="484647" y="1889183"/>
            <a:ext cx="5613925" cy="154412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ファイルを開き中身を確認する。細かい部分を各ファイルを開き調整する。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（以下では、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の追加、レイヤの透過、凡例の日本語化などについて解説する。）</a:t>
            </a:r>
            <a:endParaRPr kumimoji="1" lang="en-US" altLang="ja-JP" sz="1600" b="1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16" y="914399"/>
            <a:ext cx="4157511" cy="3196087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1295400" y="2512442"/>
            <a:ext cx="3802811" cy="345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凡例の変更（地図の切り替えウィンドウ）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63224" y="975081"/>
            <a:ext cx="8734424" cy="9566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altLang="ja-JP" dirty="0" err="1">
                <a:solidFill>
                  <a:schemeClr val="bg1"/>
                </a:solidFill>
              </a:rPr>
              <a:t>var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lyr_flood_assumed_area</a:t>
            </a:r>
            <a:r>
              <a:rPr lang="en-GB" altLang="ja-JP" dirty="0">
                <a:solidFill>
                  <a:schemeClr val="bg1"/>
                </a:solidFill>
              </a:rPr>
              <a:t> = new </a:t>
            </a:r>
            <a:r>
              <a:rPr lang="en-GB" altLang="ja-JP" dirty="0" err="1">
                <a:solidFill>
                  <a:schemeClr val="bg1"/>
                </a:solidFill>
              </a:rPr>
              <a:t>ol.layer.Vector</a:t>
            </a:r>
            <a:r>
              <a:rPr lang="en-GB" altLang="ja-JP" dirty="0" smtClean="0">
                <a:solidFill>
                  <a:schemeClr val="bg1"/>
                </a:solidFill>
              </a:rPr>
              <a:t>({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 </a:t>
            </a:r>
            <a:r>
              <a:rPr lang="en-GB" altLang="ja-JP" dirty="0" err="1">
                <a:solidFill>
                  <a:schemeClr val="bg1"/>
                </a:solidFill>
              </a:rPr>
              <a:t>source:jsonSource_flood_assumed_area</a:t>
            </a:r>
            <a:r>
              <a:rPr lang="en-GB" altLang="ja-JP" dirty="0">
                <a:solidFill>
                  <a:schemeClr val="bg1"/>
                </a:solidFill>
              </a:rPr>
              <a:t>, 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</a:t>
            </a:r>
            <a:r>
              <a:rPr lang="en-GB" altLang="ja-JP" dirty="0">
                <a:solidFill>
                  <a:schemeClr val="bg1"/>
                </a:solidFill>
              </a:rPr>
              <a:t>style: </a:t>
            </a:r>
            <a:r>
              <a:rPr lang="en-GB" altLang="ja-JP" dirty="0" err="1">
                <a:solidFill>
                  <a:schemeClr val="bg1"/>
                </a:solidFill>
              </a:rPr>
              <a:t>style_flood_assumed_area</a:t>
            </a:r>
            <a:r>
              <a:rPr lang="en-GB" altLang="ja-JP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 </a:t>
            </a:r>
            <a:r>
              <a:rPr lang="en-GB" altLang="ja-JP" dirty="0">
                <a:solidFill>
                  <a:schemeClr val="bg1"/>
                </a:solidFill>
              </a:rPr>
              <a:t>title: </a:t>
            </a:r>
            <a:r>
              <a:rPr lang="en-GB" altLang="ja-JP" dirty="0" smtClean="0">
                <a:solidFill>
                  <a:schemeClr val="bg1"/>
                </a:solidFill>
              </a:rPr>
              <a:t>“</a:t>
            </a:r>
            <a:r>
              <a:rPr lang="ja-JP" altLang="en-US" dirty="0" smtClean="0">
                <a:solidFill>
                  <a:schemeClr val="bg1"/>
                </a:solidFill>
              </a:rPr>
              <a:t>想定</a:t>
            </a:r>
            <a:r>
              <a:rPr lang="ja-JP" altLang="en-US" dirty="0">
                <a:solidFill>
                  <a:schemeClr val="bg1"/>
                </a:solidFill>
              </a:rPr>
              <a:t>浸水</a:t>
            </a:r>
            <a:r>
              <a:rPr lang="ja-JP" altLang="en-US" dirty="0" smtClean="0">
                <a:solidFill>
                  <a:schemeClr val="bg1"/>
                </a:solidFill>
              </a:rPr>
              <a:t>区域</a:t>
            </a:r>
            <a:r>
              <a:rPr lang="en-US" altLang="ja-JP" dirty="0" smtClean="0">
                <a:solidFill>
                  <a:schemeClr val="bg1"/>
                </a:solidFill>
              </a:rPr>
              <a:t>”            });</a:t>
            </a:r>
            <a:r>
              <a:rPr lang="ja-JP" altLang="en-US" dirty="0" smtClean="0">
                <a:solidFill>
                  <a:schemeClr val="bg1"/>
                </a:solidFill>
              </a:rPr>
              <a:t>　</a:t>
            </a:r>
            <a:r>
              <a:rPr lang="en-US" altLang="ja-JP" dirty="0">
                <a:solidFill>
                  <a:schemeClr val="bg1"/>
                </a:solidFill>
              </a:rPr>
              <a:t>//</a:t>
            </a:r>
            <a:r>
              <a:rPr lang="ja-JP" altLang="en-US" dirty="0">
                <a:solidFill>
                  <a:schemeClr val="bg1"/>
                </a:solidFill>
              </a:rPr>
              <a:t>タイトルを</a:t>
            </a:r>
            <a:r>
              <a:rPr lang="ja-JP" altLang="en-US" dirty="0" smtClean="0">
                <a:solidFill>
                  <a:schemeClr val="bg1"/>
                </a:solidFill>
              </a:rPr>
              <a:t>変更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3224" y="2329194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lyr_refugefirststage</a:t>
            </a:r>
            <a:r>
              <a:rPr lang="en-US" altLang="ja-JP" dirty="0">
                <a:solidFill>
                  <a:schemeClr val="bg1"/>
                </a:solidFill>
              </a:rPr>
              <a:t> = new </a:t>
            </a:r>
            <a:r>
              <a:rPr lang="en-US" altLang="ja-JP" dirty="0" err="1">
                <a:solidFill>
                  <a:schemeClr val="bg1"/>
                </a:solidFill>
              </a:rPr>
              <a:t>ol.layer.Vector</a:t>
            </a:r>
            <a:r>
              <a:rPr lang="en-US" altLang="ja-JP" dirty="0" smtClean="0">
                <a:solidFill>
                  <a:schemeClr val="bg1"/>
                </a:solidFill>
              </a:rPr>
              <a:t>({                </a:t>
            </a:r>
          </a:p>
          <a:p>
            <a:r>
              <a:rPr lang="en-US" altLang="ja-JP" dirty="0" smtClean="0">
                <a:solidFill>
                  <a:schemeClr val="bg1"/>
                </a:solidFill>
              </a:rPr>
              <a:t>	</a:t>
            </a:r>
            <a:r>
              <a:rPr lang="en-US" altLang="ja-JP" dirty="0" err="1" smtClean="0">
                <a:solidFill>
                  <a:schemeClr val="bg1"/>
                </a:solidFill>
              </a:rPr>
              <a:t>source:jsonSource_refugefirststage</a:t>
            </a:r>
            <a:r>
              <a:rPr lang="en-US" altLang="ja-JP" dirty="0">
                <a:solidFill>
                  <a:schemeClr val="bg1"/>
                </a:solidFill>
              </a:rPr>
              <a:t>, </a:t>
            </a:r>
            <a:r>
              <a:rPr lang="en-US" altLang="ja-JP" dirty="0" smtClean="0">
                <a:solidFill>
                  <a:schemeClr val="bg1"/>
                </a:solidFill>
              </a:rPr>
              <a:t>               </a:t>
            </a:r>
          </a:p>
          <a:p>
            <a:r>
              <a:rPr lang="en-US" altLang="ja-JP" dirty="0" smtClean="0">
                <a:solidFill>
                  <a:schemeClr val="bg1"/>
                </a:solidFill>
              </a:rPr>
              <a:t>	style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en-US" altLang="ja-JP" dirty="0" err="1">
                <a:solidFill>
                  <a:schemeClr val="bg1"/>
                </a:solidFill>
              </a:rPr>
              <a:t>style_refugefirststage</a:t>
            </a:r>
            <a:r>
              <a:rPr lang="en-US" altLang="ja-JP" dirty="0">
                <a:solidFill>
                  <a:schemeClr val="bg1"/>
                </a:solidFill>
              </a:rPr>
              <a:t>,               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bg1"/>
                </a:solidFill>
              </a:rPr>
              <a:t>	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title: </a:t>
            </a:r>
            <a:r>
              <a:rPr lang="en-US" altLang="ja-JP" dirty="0" smtClean="0">
                <a:solidFill>
                  <a:schemeClr val="bg1"/>
                </a:solidFill>
              </a:rPr>
              <a:t>“</a:t>
            </a:r>
            <a:r>
              <a:rPr lang="ja-JP" altLang="en-US" dirty="0" smtClean="0">
                <a:solidFill>
                  <a:schemeClr val="bg1"/>
                </a:solidFill>
              </a:rPr>
              <a:t>一次避難所</a:t>
            </a:r>
            <a:r>
              <a:rPr lang="en-US" altLang="ja-JP" dirty="0" smtClean="0">
                <a:solidFill>
                  <a:schemeClr val="bg1"/>
                </a:solidFill>
              </a:rPr>
              <a:t>”            });  //</a:t>
            </a:r>
            <a:r>
              <a:rPr lang="ja-JP" altLang="en-US" dirty="0" smtClean="0">
                <a:solidFill>
                  <a:schemeClr val="bg1"/>
                </a:solidFill>
              </a:rPr>
              <a:t>タイトルを変更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101856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smtClean="0"/>
              <a:t>layer.js</a:t>
            </a:r>
            <a:r>
              <a:rPr kumimoji="1" lang="ja-JP" altLang="en-US" sz="1600" b="1" dirty="0" smtClean="0"/>
              <a:t>を</a:t>
            </a:r>
            <a:r>
              <a:rPr lang="ja-JP" altLang="en-US" sz="1600" b="1" dirty="0" smtClean="0"/>
              <a:t>テキストエディタで</a:t>
            </a:r>
            <a:r>
              <a:rPr kumimoji="1" lang="ja-JP" altLang="en-US" sz="1600" b="1" dirty="0" smtClean="0"/>
              <a:t>開き、</a:t>
            </a:r>
            <a:r>
              <a:rPr kumimoji="1" lang="en-US" altLang="ja-JP" sz="1600" b="1" dirty="0" smtClean="0"/>
              <a:t>//</a:t>
            </a:r>
            <a:r>
              <a:rPr kumimoji="1" lang="ja-JP" altLang="en-US" sz="1600" b="1" dirty="0" smtClean="0"/>
              <a:t>の</a:t>
            </a:r>
            <a:r>
              <a:rPr lang="ja-JP" altLang="en-US" sz="1600" b="1" dirty="0"/>
              <a:t>個所</a:t>
            </a:r>
            <a:r>
              <a:rPr kumimoji="1" lang="ja-JP" altLang="en-US" sz="1600" b="1" dirty="0" smtClean="0"/>
              <a:t>を書き換える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207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ポップアップの編集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563" y="50180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各レイヤを開き、テキストエディタの置換機能を用いて、フィールド名を日本語にする。</a:t>
            </a:r>
            <a:endParaRPr lang="en-US" altLang="ja-JP" sz="1600" b="1" dirty="0" smtClean="0"/>
          </a:p>
          <a:p>
            <a:pPr algn="ctr"/>
            <a:r>
              <a:rPr lang="en-GB" altLang="ja-JP" sz="1600" b="1" dirty="0" smtClean="0"/>
              <a:t>‘</a:t>
            </a:r>
            <a:r>
              <a:rPr kumimoji="1" lang="en-US" altLang="ja-JP" sz="1600" b="1" dirty="0" smtClean="0"/>
              <a:t>no label</a:t>
            </a:r>
            <a:r>
              <a:rPr lang="en-GB" altLang="ja-JP" sz="1600" b="1" dirty="0" smtClean="0"/>
              <a:t>’</a:t>
            </a:r>
            <a:r>
              <a:rPr kumimoji="1" lang="ja-JP" altLang="en-US" sz="1600" b="1" dirty="0" smtClean="0"/>
              <a:t>を </a:t>
            </a:r>
            <a:r>
              <a:rPr lang="en-GB" altLang="ja-JP" sz="1600" b="1" dirty="0" smtClean="0"/>
              <a:t>‘inline label’</a:t>
            </a:r>
            <a:r>
              <a:rPr lang="ja-JP" altLang="en-US" sz="1600" b="1" dirty="0" smtClean="0"/>
              <a:t>に書き換える。</a:t>
            </a:r>
            <a:endParaRPr kumimoji="1" lang="en-US" altLang="ja-JP" sz="1600" b="1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0" y="1114738"/>
            <a:ext cx="4572000" cy="16049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```JavaScript</a:t>
            </a:r>
          </a:p>
          <a:p>
            <a:r>
              <a:rPr lang="en-GB" altLang="ja-JP" dirty="0" err="1"/>
              <a:t>lyr_flood_assumed_area.set</a:t>
            </a:r>
            <a:r>
              <a:rPr lang="en-GB" altLang="ja-JP" dirty="0"/>
              <a:t>('</a:t>
            </a:r>
            <a:r>
              <a:rPr lang="en-GB" altLang="ja-JP" dirty="0" err="1"/>
              <a:t>fieldAliases</a:t>
            </a:r>
            <a:r>
              <a:rPr lang="en-GB" altLang="ja-JP" dirty="0"/>
              <a:t>', {'SAUID': 'ID', 'SAUPDATE': '</a:t>
            </a:r>
            <a:r>
              <a:rPr lang="ja-JP" altLang="en-US" dirty="0"/>
              <a:t>更新日</a:t>
            </a:r>
            <a:r>
              <a:rPr lang="en-US" altLang="ja-JP" dirty="0"/>
              <a:t>', '</a:t>
            </a:r>
            <a:r>
              <a:rPr lang="en-GB" altLang="ja-JP" dirty="0"/>
              <a:t>SAFIELD000': '</a:t>
            </a:r>
            <a:r>
              <a:rPr lang="ja-JP" altLang="en-US" dirty="0"/>
              <a:t>区分</a:t>
            </a:r>
            <a:r>
              <a:rPr lang="en-US" altLang="ja-JP" dirty="0"/>
              <a:t>', '</a:t>
            </a:r>
            <a:r>
              <a:rPr lang="en-GB" altLang="ja-JP" dirty="0"/>
              <a:t>SAFIELD001': '</a:t>
            </a:r>
            <a:r>
              <a:rPr lang="ja-JP" altLang="en-US" dirty="0"/>
              <a:t>想定浸水深</a:t>
            </a:r>
            <a:r>
              <a:rPr lang="en-US" altLang="ja-JP" dirty="0"/>
              <a:t>(</a:t>
            </a:r>
            <a:r>
              <a:rPr lang="en-GB" altLang="ja-JP" dirty="0"/>
              <a:t>m)', });</a:t>
            </a:r>
            <a:r>
              <a:rPr lang="en-GB" altLang="ja-JP" dirty="0" err="1"/>
              <a:t>lyr_refugefirststage.set</a:t>
            </a:r>
            <a:r>
              <a:rPr lang="en-GB" altLang="ja-JP" dirty="0"/>
              <a:t>('</a:t>
            </a:r>
            <a:r>
              <a:rPr lang="en-GB" altLang="ja-JP" dirty="0" err="1"/>
              <a:t>fieldAliases</a:t>
            </a:r>
            <a:r>
              <a:rPr lang="en-GB" altLang="ja-JP" dirty="0"/>
              <a:t>', {'SAFIELD003': '</a:t>
            </a:r>
            <a:r>
              <a:rPr lang="ja-JP" altLang="en-US" dirty="0"/>
              <a:t>種別</a:t>
            </a:r>
            <a:r>
              <a:rPr lang="en-US" altLang="ja-JP" dirty="0"/>
              <a:t>', '</a:t>
            </a:r>
            <a:r>
              <a:rPr lang="en-GB" altLang="ja-JP" dirty="0"/>
              <a:t>SAFIELD004': '</a:t>
            </a:r>
            <a:r>
              <a:rPr lang="ja-JP" altLang="en-US" dirty="0"/>
              <a:t>名称</a:t>
            </a:r>
            <a:r>
              <a:rPr lang="en-US" altLang="ja-JP" dirty="0"/>
              <a:t>', '</a:t>
            </a:r>
            <a:r>
              <a:rPr lang="en-GB" altLang="ja-JP" dirty="0"/>
              <a:t>SAFIELD005': '</a:t>
            </a:r>
            <a:r>
              <a:rPr lang="ja-JP" altLang="en-US" dirty="0"/>
              <a:t>屋外・屋内</a:t>
            </a:r>
            <a:r>
              <a:rPr lang="en-US" altLang="ja-JP" dirty="0"/>
              <a:t>', '</a:t>
            </a:r>
            <a:r>
              <a:rPr lang="en-GB" altLang="ja-JP" dirty="0"/>
              <a:t>SAFIELD006': '</a:t>
            </a:r>
            <a:r>
              <a:rPr lang="ja-JP" altLang="en-US" dirty="0"/>
              <a:t>住所</a:t>
            </a:r>
            <a:r>
              <a:rPr lang="en-US" altLang="ja-JP" dirty="0"/>
              <a:t>', </a:t>
            </a:r>
            <a:r>
              <a:rPr lang="en-US" altLang="ja-JP" dirty="0" smtClean="0"/>
              <a:t>});</a:t>
            </a:r>
          </a:p>
          <a:p>
            <a:r>
              <a:rPr lang="en-US" altLang="ja-JP" dirty="0" smtClean="0"/>
              <a:t>```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572000" y="787754"/>
            <a:ext cx="4572000" cy="24692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```</a:t>
            </a:r>
            <a:r>
              <a:rPr lang="en-US" altLang="ja-JP" dirty="0"/>
              <a:t>JavaScript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lyr_flood_assumed_area</a:t>
            </a:r>
            <a:r>
              <a:rPr lang="ja-JP" altLang="en-US" dirty="0"/>
              <a:t>.set('fieldLabels', {'SAUID': 'inline label', 'SAUPDATE': 'inline label', 'SAFIELD000': 'inline label', 'SAFIELD001': 'inline label', });lyr_refugefirststage.set('fieldLabels', {'SAFIELD003': 'inline label', 'SAFIELD004': 'inline label', 'SAFIELD005': 'inline label', 'SAFIELD006': 'inline label', 'test': 'inline label', })</a:t>
            </a:r>
            <a:r>
              <a:rPr lang="ja-JP" altLang="en-US" dirty="0" smtClean="0"/>
              <a:t>;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```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110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5600" y="1689051"/>
            <a:ext cx="8788400" cy="290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attribution = new </a:t>
            </a:r>
            <a:r>
              <a:rPr lang="en-US" altLang="ja-JP" dirty="0" err="1">
                <a:solidFill>
                  <a:schemeClr val="bg1"/>
                </a:solidFill>
              </a:rPr>
              <a:t>ol.Attribution</a:t>
            </a:r>
            <a:r>
              <a:rPr lang="en-US" altLang="ja-JP" dirty="0">
                <a:solidFill>
                  <a:schemeClr val="bg1"/>
                </a:solidFill>
              </a:rPr>
              <a:t>({    html: </a:t>
            </a:r>
            <a:r>
              <a:rPr lang="en-US" altLang="ja-JP" dirty="0" smtClean="0">
                <a:solidFill>
                  <a:schemeClr val="bg1"/>
                </a:solidFill>
              </a:rPr>
              <a:t>‘Tiles </a:t>
            </a:r>
            <a:r>
              <a:rPr lang="en-US" altLang="ja-JP" dirty="0">
                <a:solidFill>
                  <a:schemeClr val="bg1"/>
                </a:solidFill>
              </a:rPr>
              <a:t>© &lt;a </a:t>
            </a:r>
            <a:r>
              <a:rPr lang="en-US" altLang="ja-JP" dirty="0" err="1">
                <a:solidFill>
                  <a:schemeClr val="bg1"/>
                </a:solidFill>
              </a:rPr>
              <a:t>href</a:t>
            </a:r>
            <a:r>
              <a:rPr lang="en-US" altLang="ja-JP" dirty="0" smtClean="0">
                <a:solidFill>
                  <a:schemeClr val="bg1"/>
                </a:solidFill>
              </a:rPr>
              <a:t>=“https</a:t>
            </a:r>
            <a:r>
              <a:rPr lang="en-US" altLang="ja-JP" dirty="0">
                <a:solidFill>
                  <a:schemeClr val="bg1"/>
                </a:solidFill>
              </a:rPr>
              <a:t>://</a:t>
            </a:r>
            <a:r>
              <a:rPr lang="en-US" altLang="ja-JP" dirty="0" smtClean="0">
                <a:solidFill>
                  <a:schemeClr val="bg1"/>
                </a:solidFill>
              </a:rPr>
              <a:t>maps.gsi.go.jp/development/</a:t>
            </a:r>
            <a:r>
              <a:rPr lang="en-US" altLang="ja-JP" dirty="0" err="1" smtClean="0">
                <a:solidFill>
                  <a:schemeClr val="bg1"/>
                </a:solidFill>
              </a:rPr>
              <a:t>ichiran.html#std</a:t>
            </a:r>
            <a:r>
              <a:rPr lang="en-US" altLang="ja-JP" dirty="0" smtClean="0">
                <a:solidFill>
                  <a:schemeClr val="bg1"/>
                </a:solidFill>
              </a:rPr>
              <a:t>”&gt;</a:t>
            </a:r>
            <a:r>
              <a:rPr lang="ja-JP" altLang="en-US" dirty="0">
                <a:solidFill>
                  <a:schemeClr val="bg1"/>
                </a:solidFill>
              </a:rPr>
              <a:t>国土地理院</a:t>
            </a:r>
            <a:r>
              <a:rPr lang="en-US" altLang="ja-JP" dirty="0">
                <a:solidFill>
                  <a:schemeClr val="bg1"/>
                </a:solidFill>
              </a:rPr>
              <a:t>&lt;/a</a:t>
            </a:r>
            <a:r>
              <a:rPr lang="en-US" altLang="ja-JP" dirty="0" smtClean="0">
                <a:solidFill>
                  <a:schemeClr val="bg1"/>
                </a:solidFill>
              </a:rPr>
              <a:t>&gt;’  }); //</a:t>
            </a:r>
            <a:r>
              <a:rPr lang="ja-JP" altLang="en-US" dirty="0" smtClean="0">
                <a:solidFill>
                  <a:schemeClr val="bg1"/>
                </a:solidFill>
              </a:rPr>
              <a:t>クレジットの表示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baseLayer</a:t>
            </a:r>
            <a:r>
              <a:rPr lang="en-US" altLang="ja-JP" dirty="0">
                <a:solidFill>
                  <a:schemeClr val="bg1"/>
                </a:solidFill>
              </a:rPr>
              <a:t> = new </a:t>
            </a:r>
            <a:r>
              <a:rPr lang="en-US" altLang="ja-JP" dirty="0" err="1">
                <a:solidFill>
                  <a:schemeClr val="bg1"/>
                </a:solidFill>
              </a:rPr>
              <a:t>ol.layer.Group</a:t>
            </a:r>
            <a:r>
              <a:rPr lang="en-US" altLang="ja-JP" dirty="0">
                <a:solidFill>
                  <a:schemeClr val="bg1"/>
                </a:solidFill>
              </a:rPr>
              <a:t>({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‘Base maps’,    </a:t>
            </a:r>
            <a:r>
              <a:rPr lang="en-US" altLang="ja-JP" dirty="0">
                <a:solidFill>
                  <a:schemeClr val="bg1"/>
                </a:solidFill>
              </a:rPr>
              <a:t>layers: [  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‘OSM’,      ‘type’: ‘base’,      </a:t>
            </a:r>
            <a:r>
              <a:rPr lang="en-US" altLang="ja-JP" dirty="0">
                <a:solidFill>
                  <a:schemeClr val="bg1"/>
                </a:solidFill>
              </a:rPr>
              <a:t>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ol.source.OSM</a:t>
            </a:r>
            <a:r>
              <a:rPr lang="en-US" altLang="ja-JP" dirty="0">
                <a:solidFill>
                  <a:schemeClr val="bg1"/>
                </a:solidFill>
              </a:rPr>
              <a:t>()  }),  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‘Stamen Terrain’,      ‘type’: ‘base’,      </a:t>
            </a:r>
            <a:r>
              <a:rPr lang="en-US" altLang="ja-JP" dirty="0">
                <a:solidFill>
                  <a:schemeClr val="bg1"/>
                </a:solidFill>
              </a:rPr>
              <a:t>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ol.source.Stamen</a:t>
            </a:r>
            <a:r>
              <a:rPr lang="en-US" altLang="ja-JP" dirty="0">
                <a:solidFill>
                  <a:schemeClr val="bg1"/>
                </a:solidFill>
              </a:rPr>
              <a:t>({          layer: </a:t>
            </a:r>
            <a:r>
              <a:rPr lang="en-US" altLang="ja-JP" dirty="0" smtClean="0">
                <a:solidFill>
                  <a:schemeClr val="bg1"/>
                </a:solidFill>
              </a:rPr>
              <a:t>‘terrain’      </a:t>
            </a:r>
            <a:r>
              <a:rPr lang="en-US" altLang="ja-JP" dirty="0">
                <a:solidFill>
                  <a:schemeClr val="bg1"/>
                </a:solidFill>
              </a:rPr>
              <a:t>})  }),  </a:t>
            </a:r>
            <a:r>
              <a:rPr lang="en-US" altLang="ja-JP" dirty="0" smtClean="0">
                <a:solidFill>
                  <a:schemeClr val="bg1"/>
                </a:solidFill>
              </a:rPr>
              <a:t>//</a:t>
            </a:r>
            <a:r>
              <a:rPr lang="ja-JP" altLang="en-US" dirty="0" smtClean="0">
                <a:solidFill>
                  <a:schemeClr val="bg1"/>
                </a:solidFill>
              </a:rPr>
              <a:t>下記を追加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'title': '</a:t>
            </a:r>
            <a:r>
              <a:rPr lang="ja-JP" altLang="en-US" dirty="0">
                <a:solidFill>
                  <a:schemeClr val="bg1"/>
                </a:solidFill>
              </a:rPr>
              <a:t>地理院地図</a:t>
            </a:r>
            <a:r>
              <a:rPr lang="en-US" altLang="ja-JP" dirty="0">
                <a:solidFill>
                  <a:schemeClr val="bg1"/>
                </a:solidFill>
              </a:rPr>
              <a:t>',    'type': 'base',              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ol.source.XYZ</a:t>
            </a:r>
            <a:r>
              <a:rPr lang="en-US" altLang="ja-JP" dirty="0">
                <a:solidFill>
                  <a:schemeClr val="bg1"/>
                </a:solidFill>
              </a:rPr>
              <a:t>({                attributions: [attribution],                url: 'http://cyberjapandata.gsi.go.jp/xyz/</a:t>
            </a:r>
            <a:r>
              <a:rPr lang="en-US" altLang="ja-JP" dirty="0" err="1">
                <a:solidFill>
                  <a:schemeClr val="bg1"/>
                </a:solidFill>
              </a:rPr>
              <a:t>std</a:t>
            </a:r>
            <a:r>
              <a:rPr lang="en-US" altLang="ja-JP" dirty="0">
                <a:solidFill>
                  <a:schemeClr val="bg1"/>
                </a:solidFill>
              </a:rPr>
              <a:t>/{z}/{x}/{y}.</a:t>
            </a:r>
            <a:r>
              <a:rPr lang="en-US" altLang="ja-JP" dirty="0" err="1">
                <a:solidFill>
                  <a:schemeClr val="bg1"/>
                </a:solidFill>
              </a:rPr>
              <a:t>png</a:t>
            </a:r>
            <a:r>
              <a:rPr lang="en-US" altLang="ja-JP" dirty="0">
                <a:solidFill>
                  <a:schemeClr val="bg1"/>
                </a:solidFill>
              </a:rPr>
              <a:t>'              })            })  ]});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533014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透過する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415907" y="4969462"/>
            <a:ext cx="3797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fillOpacity: </a:t>
            </a:r>
            <a:r>
              <a:rPr lang="ja-JP" altLang="en-US" sz="1600" b="1" dirty="0" smtClean="0"/>
              <a:t>‘</a:t>
            </a:r>
            <a:r>
              <a:rPr lang="en-US" altLang="ja-JP" sz="1600" b="1" dirty="0" smtClean="0"/>
              <a:t>1.0</a:t>
            </a:r>
            <a:r>
              <a:rPr lang="ja-JP" altLang="en-US" sz="1600" b="1" dirty="0" smtClean="0"/>
              <a:t>’を</a:t>
            </a:r>
            <a:r>
              <a:rPr lang="en-US" altLang="ja-JP" sz="1600" b="1" dirty="0" smtClean="0"/>
              <a:t>0.7</a:t>
            </a:r>
            <a:r>
              <a:rPr lang="ja-JP" altLang="en-US" sz="1600" b="1" dirty="0" smtClean="0"/>
              <a:t>に変更に変更する。</a:t>
            </a:r>
            <a:endParaRPr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138687" y="1875557"/>
            <a:ext cx="6866626" cy="182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```JavaScript</a:t>
            </a:r>
          </a:p>
          <a:p>
            <a:r>
              <a:rPr lang="en-US" altLang="ja-JP" dirty="0" err="1"/>
              <a:t>var</a:t>
            </a:r>
            <a:r>
              <a:rPr lang="en-US" altLang="ja-JP" dirty="0"/>
              <a:t> size = 0;function </a:t>
            </a:r>
            <a:r>
              <a:rPr lang="en-US" altLang="ja-JP" dirty="0" err="1"/>
              <a:t>categories_flood_assumed_area</a:t>
            </a:r>
            <a:r>
              <a:rPr lang="en-US" altLang="ja-JP" dirty="0"/>
              <a:t>(feature, value) { </a:t>
            </a:r>
            <a:endParaRPr lang="en-US" altLang="ja-JP" dirty="0" smtClean="0"/>
          </a:p>
          <a:p>
            <a:r>
              <a:rPr lang="en-US" altLang="ja-JP" dirty="0" smtClean="0"/>
              <a:t>                 switch(value</a:t>
            </a:r>
            <a:r>
              <a:rPr lang="en-US" altLang="ja-JP" dirty="0"/>
              <a:t>) {case "0.0-0.5":                    </a:t>
            </a:r>
            <a:endParaRPr lang="en-US" altLang="ja-JP" dirty="0" smtClean="0"/>
          </a:p>
          <a:p>
            <a:r>
              <a:rPr lang="en-US" altLang="ja-JP" dirty="0" smtClean="0"/>
              <a:t>	return </a:t>
            </a:r>
            <a:r>
              <a:rPr lang="en-US" altLang="ja-JP" dirty="0"/>
              <a:t>[ new </a:t>
            </a:r>
            <a:r>
              <a:rPr lang="en-US" altLang="ja-JP" dirty="0" err="1"/>
              <a:t>ol.style.Style</a:t>
            </a:r>
            <a:r>
              <a:rPr lang="en-US" altLang="ja-JP" dirty="0" smtClean="0"/>
              <a:t>({</a:t>
            </a:r>
          </a:p>
          <a:p>
            <a:r>
              <a:rPr lang="en-US" altLang="ja-JP" dirty="0" smtClean="0"/>
              <a:t>         </a:t>
            </a:r>
            <a:r>
              <a:rPr lang="en-US" altLang="ja-JP" dirty="0"/>
              <a:t>fill: new </a:t>
            </a:r>
            <a:r>
              <a:rPr lang="en-US" altLang="ja-JP" dirty="0" err="1"/>
              <a:t>ol.style.Fill</a:t>
            </a:r>
            <a:r>
              <a:rPr lang="en-US" altLang="ja-JP" dirty="0"/>
              <a:t>({color: </a:t>
            </a:r>
            <a:r>
              <a:rPr lang="en-US" altLang="ja-JP" dirty="0" smtClean="0"/>
              <a:t>‘</a:t>
            </a:r>
            <a:r>
              <a:rPr lang="en-US" altLang="ja-JP" dirty="0" err="1" smtClean="0"/>
              <a:t>rgba</a:t>
            </a:r>
            <a:r>
              <a:rPr lang="en-US" altLang="ja-JP" dirty="0" smtClean="0"/>
              <a:t>(161,231,253,0.7)’}) //1.0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0.7</a:t>
            </a:r>
            <a:r>
              <a:rPr lang="ja-JP" altLang="en-US" dirty="0" smtClean="0"/>
              <a:t>にする</a:t>
            </a:r>
            <a:endParaRPr lang="en-US" altLang="ja-JP" dirty="0" smtClean="0"/>
          </a:p>
          <a:p>
            <a:r>
              <a:rPr lang="en-US" altLang="ja-JP" dirty="0" smtClean="0"/>
              <a:t>    </a:t>
            </a:r>
            <a:r>
              <a:rPr lang="en-US" altLang="ja-JP" dirty="0"/>
              <a:t>})]; </a:t>
            </a:r>
            <a:r>
              <a:rPr lang="en-US" altLang="ja-JP" dirty="0" smtClean="0"/>
              <a:t> //</a:t>
            </a:r>
            <a:r>
              <a:rPr lang="ja-JP" altLang="en-US" dirty="0" smtClean="0"/>
              <a:t>以下、省略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88143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32" y="781823"/>
            <a:ext cx="5400136" cy="41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3129</TotalTime>
  <Words>498</Words>
  <Application>Microsoft Office PowerPoint</Application>
  <PresentationFormat>画面に合わせる (16:10)</PresentationFormat>
  <Paragraphs>64</Paragraphs>
  <Slides>9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凡例の変更（地図の切り替えウィンドウ）</vt:lpstr>
      <vt:lpstr>ポップアップの編集</vt:lpstr>
      <vt:lpstr>ベースマップ（地理院地図）の追加</vt:lpstr>
      <vt:lpstr>ポリゴンを透過する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184</cp:revision>
  <dcterms:created xsi:type="dcterms:W3CDTF">2015-06-26T03:04:37Z</dcterms:created>
  <dcterms:modified xsi:type="dcterms:W3CDTF">2017-09-15T03:42:26Z</dcterms:modified>
</cp:coreProperties>
</file>